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43" r:id="rId5"/>
    <p:sldMasterId id="2147493768" r:id="rId6"/>
    <p:sldMasterId id="2147493781" r:id="rId7"/>
    <p:sldMasterId id="2147493798" r:id="rId8"/>
  </p:sldMasterIdLst>
  <p:notesMasterIdLst>
    <p:notesMasterId r:id="rId93"/>
  </p:notesMasterIdLst>
  <p:handoutMasterIdLst>
    <p:handoutMasterId r:id="rId94"/>
  </p:handoutMasterIdLst>
  <p:sldIdLst>
    <p:sldId id="854" r:id="rId9"/>
    <p:sldId id="1047" r:id="rId10"/>
    <p:sldId id="1132" r:id="rId11"/>
    <p:sldId id="1141" r:id="rId12"/>
    <p:sldId id="1210" r:id="rId13"/>
    <p:sldId id="1209" r:id="rId14"/>
    <p:sldId id="1145" r:id="rId15"/>
    <p:sldId id="1137" r:id="rId16"/>
    <p:sldId id="1142" r:id="rId17"/>
    <p:sldId id="1143" r:id="rId18"/>
    <p:sldId id="1144" r:id="rId19"/>
    <p:sldId id="482" r:id="rId20"/>
    <p:sldId id="1147" r:id="rId21"/>
    <p:sldId id="295" r:id="rId22"/>
    <p:sldId id="426" r:id="rId23"/>
    <p:sldId id="297" r:id="rId24"/>
    <p:sldId id="296" r:id="rId25"/>
    <p:sldId id="427" r:id="rId26"/>
    <p:sldId id="433" r:id="rId27"/>
    <p:sldId id="546" r:id="rId28"/>
    <p:sldId id="1150" r:id="rId29"/>
    <p:sldId id="547" r:id="rId30"/>
    <p:sldId id="1148" r:id="rId31"/>
    <p:sldId id="432" r:id="rId32"/>
    <p:sldId id="519" r:id="rId33"/>
    <p:sldId id="400" r:id="rId34"/>
    <p:sldId id="428" r:id="rId35"/>
    <p:sldId id="401" r:id="rId36"/>
    <p:sldId id="402" r:id="rId37"/>
    <p:sldId id="520" r:id="rId38"/>
    <p:sldId id="521" r:id="rId39"/>
    <p:sldId id="522" r:id="rId40"/>
    <p:sldId id="411" r:id="rId41"/>
    <p:sldId id="1207" r:id="rId42"/>
    <p:sldId id="258" r:id="rId43"/>
    <p:sldId id="260" r:id="rId44"/>
    <p:sldId id="551" r:id="rId45"/>
    <p:sldId id="374" r:id="rId46"/>
    <p:sldId id="552" r:id="rId47"/>
    <p:sldId id="375" r:id="rId48"/>
    <p:sldId id="553" r:id="rId49"/>
    <p:sldId id="466" r:id="rId50"/>
    <p:sldId id="473" r:id="rId51"/>
    <p:sldId id="383" r:id="rId52"/>
    <p:sldId id="457" r:id="rId53"/>
    <p:sldId id="384" r:id="rId54"/>
    <p:sldId id="385" r:id="rId55"/>
    <p:sldId id="386" r:id="rId56"/>
    <p:sldId id="456" r:id="rId57"/>
    <p:sldId id="389" r:id="rId58"/>
    <p:sldId id="390" r:id="rId59"/>
    <p:sldId id="631" r:id="rId60"/>
    <p:sldId id="561" r:id="rId61"/>
    <p:sldId id="562" r:id="rId62"/>
    <p:sldId id="563" r:id="rId63"/>
    <p:sldId id="565" r:id="rId64"/>
    <p:sldId id="566" r:id="rId65"/>
    <p:sldId id="632" r:id="rId66"/>
    <p:sldId id="1170" r:id="rId67"/>
    <p:sldId id="1198" r:id="rId68"/>
    <p:sldId id="1199" r:id="rId69"/>
    <p:sldId id="1200" r:id="rId70"/>
    <p:sldId id="1202" r:id="rId71"/>
    <p:sldId id="1205" r:id="rId72"/>
    <p:sldId id="1203" r:id="rId73"/>
    <p:sldId id="1206" r:id="rId74"/>
    <p:sldId id="1204" r:id="rId75"/>
    <p:sldId id="1151" r:id="rId76"/>
    <p:sldId id="659" r:id="rId77"/>
    <p:sldId id="1169" r:id="rId78"/>
    <p:sldId id="1197" r:id="rId79"/>
    <p:sldId id="1182" r:id="rId80"/>
    <p:sldId id="1186" r:id="rId81"/>
    <p:sldId id="1187" r:id="rId82"/>
    <p:sldId id="1188" r:id="rId83"/>
    <p:sldId id="1189" r:id="rId84"/>
    <p:sldId id="1190" r:id="rId85"/>
    <p:sldId id="1191" r:id="rId86"/>
    <p:sldId id="1192" r:id="rId87"/>
    <p:sldId id="1193" r:id="rId88"/>
    <p:sldId id="1194" r:id="rId89"/>
    <p:sldId id="1195" r:id="rId90"/>
    <p:sldId id="1196" r:id="rId91"/>
    <p:sldId id="1208" r:id="rId9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92"/>
    <p:restoredTop sz="97000"/>
  </p:normalViewPr>
  <p:slideViewPr>
    <p:cSldViewPr snapToObjects="1">
      <p:cViewPr varScale="1">
        <p:scale>
          <a:sx n="202" d="100"/>
          <a:sy n="202" d="100"/>
        </p:scale>
        <p:origin x="232"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presProps" Target="pres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3/30/22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3/30/22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02962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59</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71</a:t>
            </a:fld>
            <a:endParaRPr lang="en-US" altLang="en-US"/>
          </a:p>
        </p:txBody>
      </p:sp>
    </p:spTree>
    <p:extLst>
      <p:ext uri="{BB962C8B-B14F-4D97-AF65-F5344CB8AC3E}">
        <p14:creationId xmlns:p14="http://schemas.microsoft.com/office/powerpoint/2010/main" val="3607846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425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0869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7417689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4464397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3/30/22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3/30/22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3/31/22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92587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3/30/22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emf"/><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5.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10: No SQL (2), Module II (2)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10: No SQL (2), Module II (2)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1" r:id="rId7"/>
    <p:sldLayoutId id="2147493752" r:id="rId8"/>
    <p:sldLayoutId id="214749375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 id="2147493811" r:id="rId13"/>
    <p:sldLayoutId id="214749381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3/30/22</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(S21): Lecture 10: NoSQL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7" r:id="rId8"/>
    <p:sldLayoutId id="2147493810" r:id="rId9"/>
    <p:sldLayoutId id="214749381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6.xml"/><Relationship Id="rId4" Type="http://schemas.openxmlformats.org/officeDocument/2006/relationships/hyperlink" Target="https://en.wikipedia.org/wiki/Page_replacement_algorithm#The_theoretically_optimal_page_replacement_algorith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9.svg"/></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10: No SQL (2), Module II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err="1">
                <a:solidFill>
                  <a:prstClr val="white"/>
                </a:solidFill>
              </a:rPr>
              <a:t>Cont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23</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(S22): </a:t>
            </a:r>
            <a:r>
              <a:rPr lang="en-US" altLang="en-US" sz="1050" i="1" dirty="0">
                <a:solidFill>
                  <a:srgbClr val="E2F4FF"/>
                </a:solidFill>
              </a:rPr>
              <a:t>Lecture 10: No SQL (2), Module II (2)</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1653288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Homework and exams.</a:t>
            </a:r>
          </a:p>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Major subsystems reminder.</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
        <p:nvSpPr>
          <p:cNvPr id="4" name="Right Brace 3">
            <a:extLst>
              <a:ext uri="{FF2B5EF4-FFF2-40B4-BE49-F238E27FC236}">
                <a16:creationId xmlns:a16="http://schemas.microsoft.com/office/drawing/2014/main" id="{81E94D3F-5990-9F41-9F01-FB72B82805A5}"/>
              </a:ext>
            </a:extLst>
          </p:cNvPr>
          <p:cNvSpPr/>
          <p:nvPr/>
        </p:nvSpPr>
        <p:spPr>
          <a:xfrm>
            <a:off x="6429178" y="736633"/>
            <a:ext cx="914400" cy="99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DFBA347-B15F-8B42-A467-6426160BFAE6}"/>
              </a:ext>
            </a:extLst>
          </p:cNvPr>
          <p:cNvSpPr txBox="1"/>
          <p:nvPr/>
        </p:nvSpPr>
        <p:spPr>
          <a:xfrm>
            <a:off x="4497476" y="2396758"/>
            <a:ext cx="4618476" cy="1631216"/>
          </a:xfrm>
          <a:prstGeom prst="rect">
            <a:avLst/>
          </a:prstGeom>
          <a:noFill/>
        </p:spPr>
        <p:txBody>
          <a:bodyPr wrap="square" rtlCol="0">
            <a:spAutoFit/>
          </a:bodyPr>
          <a:lstStyle/>
          <a:p>
            <a:r>
              <a:rPr lang="en-US" dirty="0"/>
              <a:t>I am going to cover module II in chunks over multiple lectures:</a:t>
            </a:r>
          </a:p>
          <a:p>
            <a:pPr marL="742950" lvl="1" indent="-285750">
              <a:buFont typeface="Arial" panose="020B0604020202020204" pitchFamily="34" charset="0"/>
              <a:buChar char="•"/>
            </a:pPr>
            <a:r>
              <a:rPr lang="en-US" sz="1600" dirty="0"/>
              <a:t>Material is on the </a:t>
            </a:r>
            <a:r>
              <a:rPr lang="en-US" sz="1600" i="1" dirty="0"/>
              <a:t>required</a:t>
            </a:r>
            <a:r>
              <a:rPr lang="en-US" sz="1600" dirty="0"/>
              <a:t> syllabus.</a:t>
            </a:r>
          </a:p>
          <a:p>
            <a:pPr marL="742950" lvl="1" indent="-285750">
              <a:buFont typeface="Arial" panose="020B0604020202020204" pitchFamily="34" charset="0"/>
              <a:buChar char="•"/>
            </a:pPr>
            <a:r>
              <a:rPr lang="en-US" sz="1600" dirty="0"/>
              <a:t>Interesting and fascinating.</a:t>
            </a:r>
          </a:p>
          <a:p>
            <a:pPr marL="742950" lvl="1" indent="-285750">
              <a:buFont typeface="Arial" panose="020B0604020202020204" pitchFamily="34" charset="0"/>
              <a:buChar char="•"/>
            </a:pPr>
            <a:r>
              <a:rPr lang="en-US" sz="1600" dirty="0"/>
              <a:t>But, No SQL is more broadly applicable</a:t>
            </a:r>
            <a:br>
              <a:rPr lang="en-US" sz="1600" dirty="0"/>
            </a:br>
            <a:r>
              <a:rPr lang="en-US" sz="1600" dirty="0"/>
              <a:t>to how students will use databases.</a:t>
            </a:r>
          </a:p>
        </p:txBody>
      </p:sp>
      <p:cxnSp>
        <p:nvCxnSpPr>
          <p:cNvPr id="7" name="Straight Arrow Connector 6">
            <a:extLst>
              <a:ext uri="{FF2B5EF4-FFF2-40B4-BE49-F238E27FC236}">
                <a16:creationId xmlns:a16="http://schemas.microsoft.com/office/drawing/2014/main" id="{1AEDC2E0-F680-B24F-BAA5-4A748CA8EB51}"/>
              </a:ext>
            </a:extLst>
          </p:cNvPr>
          <p:cNvCxnSpPr>
            <a:cxnSpLocks/>
          </p:cNvCxnSpPr>
          <p:nvPr/>
        </p:nvCxnSpPr>
        <p:spPr>
          <a:xfrm flipH="1" flipV="1">
            <a:off x="7343578" y="1231933"/>
            <a:ext cx="7883" cy="1107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70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34</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(S22): </a:t>
            </a:r>
            <a:r>
              <a:rPr lang="en-US" altLang="en-US" sz="1050" i="1" dirty="0">
                <a:solidFill>
                  <a:srgbClr val="E2F4FF"/>
                </a:solidFill>
              </a:rPr>
              <a:t>Lecture 10: No SQL (2), Module II (2)</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452301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and Exams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DA511D-45A8-3141-AB44-47C307E78DA6}"/>
              </a:ext>
            </a:extLst>
          </p:cNvPr>
          <p:cNvSpPr>
            <a:spLocks noGrp="1"/>
          </p:cNvSpPr>
          <p:nvPr>
            <p:ph idx="1"/>
          </p:nvPr>
        </p:nvSpPr>
        <p:spPr/>
        <p:txBody>
          <a:bodyPr/>
          <a:lstStyle/>
          <a:p>
            <a:r>
              <a:rPr lang="en-US" dirty="0"/>
              <a:t>The previous schedule I published was:</a:t>
            </a:r>
          </a:p>
          <a:p>
            <a:pPr lvl="1"/>
            <a:r>
              <a:rPr lang="en-US" dirty="0"/>
              <a:t>Midterm: 20-MAR to 27-MAR.</a:t>
            </a:r>
          </a:p>
          <a:p>
            <a:pPr lvl="1"/>
            <a:r>
              <a:rPr lang="en-US" dirty="0"/>
              <a:t>HW3: 27-MAR to 09-APR.</a:t>
            </a:r>
          </a:p>
          <a:p>
            <a:pPr lvl="1"/>
            <a:r>
              <a:rPr lang="en-US" dirty="0"/>
              <a:t>HW4: 09-APR to 23-APR.</a:t>
            </a:r>
          </a:p>
          <a:p>
            <a:pPr lvl="1"/>
            <a:r>
              <a:rPr lang="en-US" dirty="0"/>
              <a:t>HW5: 24-APR to 03-MAY.</a:t>
            </a:r>
          </a:p>
          <a:p>
            <a:pPr lvl="1"/>
            <a:r>
              <a:rPr lang="en-US" dirty="0"/>
              <a:t>Final: 03-MAY to 10-MAY.</a:t>
            </a:r>
          </a:p>
          <a:p>
            <a:pPr lvl="1"/>
            <a:endParaRPr lang="en-US" dirty="0"/>
          </a:p>
          <a:p>
            <a:r>
              <a:rPr lang="en-US" dirty="0"/>
              <a:t>We will go to two more HWs, not 3.</a:t>
            </a:r>
            <a:br>
              <a:rPr lang="en-US" dirty="0"/>
            </a:br>
            <a:r>
              <a:rPr lang="en-US" dirty="0"/>
              <a:t>I will come up with a schedule this weekend.</a:t>
            </a:r>
          </a:p>
          <a:p>
            <a:endParaRPr lang="en-US" dirty="0"/>
          </a:p>
        </p:txBody>
      </p:sp>
      <p:sp>
        <p:nvSpPr>
          <p:cNvPr id="3" name="Title 2">
            <a:extLst>
              <a:ext uri="{FF2B5EF4-FFF2-40B4-BE49-F238E27FC236}">
                <a16:creationId xmlns:a16="http://schemas.microsoft.com/office/drawing/2014/main" id="{1EFDD732-04B2-FA49-96C5-458456A8C258}"/>
              </a:ext>
            </a:extLst>
          </p:cNvPr>
          <p:cNvSpPr>
            <a:spLocks noGrp="1"/>
          </p:cNvSpPr>
          <p:nvPr>
            <p:ph type="title"/>
          </p:nvPr>
        </p:nvSpPr>
        <p:spPr/>
        <p:txBody>
          <a:bodyPr/>
          <a:lstStyle/>
          <a:p>
            <a:r>
              <a:rPr lang="en-US" dirty="0"/>
              <a:t>Homework and Exams</a:t>
            </a:r>
          </a:p>
        </p:txBody>
      </p:sp>
      <p:sp>
        <p:nvSpPr>
          <p:cNvPr id="4" name="TextBox 3">
            <a:extLst>
              <a:ext uri="{FF2B5EF4-FFF2-40B4-BE49-F238E27FC236}">
                <a16:creationId xmlns:a16="http://schemas.microsoft.com/office/drawing/2014/main" id="{BC17A3AD-1CF2-0246-8984-EDF074A6F998}"/>
              </a:ext>
            </a:extLst>
          </p:cNvPr>
          <p:cNvSpPr txBox="1"/>
          <p:nvPr/>
        </p:nvSpPr>
        <p:spPr>
          <a:xfrm>
            <a:off x="5410200" y="895350"/>
            <a:ext cx="2993768" cy="1477328"/>
          </a:xfrm>
          <a:prstGeom prst="rect">
            <a:avLst/>
          </a:prstGeom>
          <a:noFill/>
        </p:spPr>
        <p:txBody>
          <a:bodyPr wrap="none" rtlCol="0">
            <a:spAutoFit/>
          </a:bodyPr>
          <a:lstStyle/>
          <a:p>
            <a:r>
              <a:rPr lang="en-US" dirty="0"/>
              <a:t>Dumping a HW on you now,</a:t>
            </a:r>
            <a:br>
              <a:rPr lang="en-US" dirty="0"/>
            </a:br>
            <a:r>
              <a:rPr lang="en-US" dirty="0"/>
              <a:t>right after the midterm would</a:t>
            </a:r>
            <a:br>
              <a:rPr lang="en-US" dirty="0"/>
            </a:br>
            <a:r>
              <a:rPr lang="en-US" dirty="0"/>
              <a:t>not have been very nice.</a:t>
            </a:r>
          </a:p>
          <a:p>
            <a:endParaRPr lang="en-US" dirty="0"/>
          </a:p>
          <a:p>
            <a:r>
              <a:rPr lang="en-US" dirty="0"/>
              <a:t>You need a break.</a:t>
            </a:r>
          </a:p>
        </p:txBody>
      </p:sp>
      <p:cxnSp>
        <p:nvCxnSpPr>
          <p:cNvPr id="6" name="Straight Arrow Connector 5">
            <a:extLst>
              <a:ext uri="{FF2B5EF4-FFF2-40B4-BE49-F238E27FC236}">
                <a16:creationId xmlns:a16="http://schemas.microsoft.com/office/drawing/2014/main" id="{C4F0900C-2B30-9E47-880D-B4648F338584}"/>
              </a:ext>
            </a:extLst>
          </p:cNvPr>
          <p:cNvCxnSpPr>
            <a:stCxn id="4" idx="1"/>
          </p:cNvCxnSpPr>
          <p:nvPr/>
        </p:nvCxnSpPr>
        <p:spPr>
          <a:xfrm flipH="1" flipV="1">
            <a:off x="3429000" y="1504950"/>
            <a:ext cx="1981200" cy="129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4349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77F54E9F-42D8-C94E-BDEC-FF0ED455FC5A}"/>
              </a:ext>
            </a:extLst>
          </p:cNvPr>
          <p:cNvSpPr txBox="1"/>
          <p:nvPr/>
        </p:nvSpPr>
        <p:spPr>
          <a:xfrm>
            <a:off x="1295400" y="2800350"/>
            <a:ext cx="5082160"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=“Ferguson”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&gt;= “Ferguson”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&lt;= “Guthrie”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from professors join students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uni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sym typeface="Wingdings" pitchFamily="2" charset="2"/>
              </a:rPr>
              <a:t> O(N*M)</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O(N)+O(M)+O(1)*O(N) --&gt; O(N+M)</a:t>
            </a:r>
          </a:p>
        </p:txBody>
      </p:sp>
    </p:spTree>
    <p:extLst>
      <p:ext uri="{BB962C8B-B14F-4D97-AF65-F5344CB8AC3E}">
        <p14:creationId xmlns:p14="http://schemas.microsoft.com/office/powerpoint/2010/main" val="1112550771"/>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dirty="0">
                <a:solidFill>
                  <a:schemeClr val="bg1"/>
                </a:solidFill>
              </a:rPr>
              <a:t>Lecture 10: NoSQL (2), Module II (2)</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316826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(2)</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008100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BE0E3-AEE2-0D4D-BBFC-70F8CD724D18}"/>
              </a:ext>
            </a:extLst>
          </p:cNvPr>
          <p:cNvSpPr>
            <a:spLocks noGrp="1"/>
          </p:cNvSpPr>
          <p:nvPr>
            <p:ph type="title"/>
          </p:nvPr>
        </p:nvSpPr>
        <p:spPr/>
        <p:txBody>
          <a:bodyPr/>
          <a:lstStyle/>
          <a:p>
            <a:r>
              <a:rPr lang="en-US" dirty="0"/>
              <a:t>REST Application Structure</a:t>
            </a:r>
          </a:p>
        </p:txBody>
      </p:sp>
      <p:pic>
        <p:nvPicPr>
          <p:cNvPr id="4" name="Picture 3">
            <a:extLst>
              <a:ext uri="{FF2B5EF4-FFF2-40B4-BE49-F238E27FC236}">
                <a16:creationId xmlns:a16="http://schemas.microsoft.com/office/drawing/2014/main" id="{667BC602-C50A-9344-992D-DDD75A13D696}"/>
              </a:ext>
            </a:extLst>
          </p:cNvPr>
          <p:cNvPicPr>
            <a:picLocks noChangeAspect="1"/>
          </p:cNvPicPr>
          <p:nvPr/>
        </p:nvPicPr>
        <p:blipFill>
          <a:blip r:embed="rId2"/>
          <a:stretch>
            <a:fillRect/>
          </a:stretch>
        </p:blipFill>
        <p:spPr>
          <a:xfrm>
            <a:off x="172570" y="675583"/>
            <a:ext cx="7643738" cy="3792334"/>
          </a:xfrm>
          <a:prstGeom prst="rect">
            <a:avLst/>
          </a:prstGeom>
        </p:spPr>
      </p:pic>
    </p:spTree>
    <p:extLst>
      <p:ext uri="{BB962C8B-B14F-4D97-AF65-F5344CB8AC3E}">
        <p14:creationId xmlns:p14="http://schemas.microsoft.com/office/powerpoint/2010/main" val="1842508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10: NoSQL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Document Databases</a:t>
            </a:r>
            <a:br>
              <a:rPr lang="en-US" altLang="en-US" sz="2800" i="1" dirty="0">
                <a:solidFill>
                  <a:schemeClr val="bg1"/>
                </a:solidFill>
              </a:rPr>
            </a:br>
            <a:r>
              <a:rPr lang="en-US" altLang="en-US" sz="2800" i="1" dirty="0">
                <a:solidFill>
                  <a:schemeClr val="bg1"/>
                </a:solidFill>
              </a:rPr>
              <a:t>MongoDB</a:t>
            </a:r>
            <a:endParaRPr lang="en-US" altLang="en-US" sz="1600" i="1" dirty="0">
              <a:solidFill>
                <a:schemeClr val="bg1"/>
              </a:solidFill>
            </a:endParaRP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10: NoSQL (2), Module II (2)</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28216545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76200" y="5143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MongoDB Overview</a:t>
            </a:r>
            <a:br>
              <a:rPr lang="en-US" altLang="en-US" sz="2800" i="1" dirty="0">
                <a:solidFill>
                  <a:schemeClr val="bg1"/>
                </a:solidFill>
              </a:rPr>
            </a:br>
            <a:br>
              <a:rPr lang="en-US" altLang="en-US" sz="2800" i="1" dirty="0">
                <a:solidFill>
                  <a:schemeClr val="bg1"/>
                </a:solidFill>
              </a:rPr>
            </a:br>
            <a:r>
              <a:rPr lang="en-US" altLang="en-US" sz="2800" i="1" dirty="0">
                <a:solidFill>
                  <a:schemeClr val="bg1"/>
                </a:solidFill>
              </a:rPr>
              <a:t>Copied from online sources.</a:t>
            </a:r>
            <a:br>
              <a:rPr lang="en-US" altLang="en-US" sz="2800" i="1" dirty="0">
                <a:solidFill>
                  <a:schemeClr val="bg1"/>
                </a:solidFill>
              </a:rPr>
            </a:br>
            <a:r>
              <a:rPr lang="en-US" altLang="en-US" sz="2800" i="1" dirty="0">
                <a:solidFill>
                  <a:schemeClr val="bg1"/>
                </a:solidFill>
              </a:rPr>
              <a:t>If you get to use Google/</a:t>
            </a:r>
            <a:r>
              <a:rPr lang="en-US" altLang="en-US" sz="2800" i="1" dirty="0" err="1">
                <a:solidFill>
                  <a:schemeClr val="bg1"/>
                </a:solidFill>
              </a:rPr>
              <a:t>StackOverflow</a:t>
            </a:r>
            <a:r>
              <a:rPr lang="en-US" altLang="en-US" sz="2800" i="1" dirty="0">
                <a:solidFill>
                  <a:schemeClr val="bg1"/>
                </a:solidFill>
              </a:rPr>
              <a:t> for code,</a:t>
            </a:r>
            <a:br>
              <a:rPr lang="en-US" altLang="en-US" sz="2800" i="1" dirty="0">
                <a:solidFill>
                  <a:schemeClr val="bg1"/>
                </a:solidFill>
              </a:rPr>
            </a:br>
            <a:r>
              <a:rPr lang="en-US" altLang="en-US" sz="2800" i="1" dirty="0">
                <a:solidFill>
                  <a:schemeClr val="bg1"/>
                </a:solidFill>
              </a:rPr>
              <a:t>I get to use Google/SlideShare for presentations.</a:t>
            </a:r>
          </a:p>
        </p:txBody>
      </p:sp>
      <p:sp>
        <p:nvSpPr>
          <p:cNvPr id="10" name="TextBox 11">
            <a:extLst>
              <a:ext uri="{FF2B5EF4-FFF2-40B4-BE49-F238E27FC236}">
                <a16:creationId xmlns:a16="http://schemas.microsoft.com/office/drawing/2014/main" id="{FFED2B97-46AF-0142-A919-D8DEDBCA15B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10: MongoDB, NoSQL, Query Processing</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518942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
        <p:nvSpPr>
          <p:cNvPr id="5" name="Rounded Rectangle 4">
            <a:extLst>
              <a:ext uri="{FF2B5EF4-FFF2-40B4-BE49-F238E27FC236}">
                <a16:creationId xmlns:a16="http://schemas.microsoft.com/office/drawing/2014/main" id="{EFC6B5C9-3D1A-5A48-8FDC-99DF043D7D88}"/>
              </a:ext>
            </a:extLst>
          </p:cNvPr>
          <p:cNvSpPr/>
          <p:nvPr/>
        </p:nvSpPr>
        <p:spPr>
          <a:xfrm>
            <a:off x="5988862" y="0"/>
            <a:ext cx="3124200" cy="990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226557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176E8-6F53-3042-B8F3-A95DE1D00C73}"/>
              </a:ext>
            </a:extLst>
          </p:cNvPr>
          <p:cNvSpPr>
            <a:spLocks noGrp="1"/>
          </p:cNvSpPr>
          <p:nvPr>
            <p:ph idx="1"/>
          </p:nvPr>
        </p:nvSpPr>
        <p:spPr/>
        <p:txBody>
          <a:bodyPr/>
          <a:lstStyle/>
          <a:p>
            <a:pPr marL="0" indent="0">
              <a:buNone/>
            </a:pPr>
            <a:r>
              <a:rPr lang="en-US" sz="1050" dirty="0"/>
              <a:t>Document Format:</a:t>
            </a:r>
          </a:p>
          <a:p>
            <a:pPr marL="0" indent="0">
              <a:buNone/>
            </a:pPr>
            <a:r>
              <a:rPr lang="en-US" sz="600" dirty="0"/>
              <a:t>{</a:t>
            </a:r>
          </a:p>
          <a:p>
            <a:pPr marL="0" indent="0">
              <a:buNone/>
            </a:pPr>
            <a:r>
              <a:rPr lang="en-US" sz="600" dirty="0"/>
              <a:t>    "</a:t>
            </a:r>
            <a:r>
              <a:rPr lang="en-US" sz="600" dirty="0" err="1"/>
              <a:t>orderNumber</a:t>
            </a:r>
            <a:r>
              <a:rPr lang="en-US" sz="600" dirty="0"/>
              <a:t>": 10100,</a:t>
            </a:r>
          </a:p>
          <a:p>
            <a:pPr marL="0" indent="0">
              <a:buNone/>
            </a:pPr>
            <a:r>
              <a:rPr lang="en-US" sz="600" dirty="0"/>
              <a:t>    "</a:t>
            </a:r>
            <a:r>
              <a:rPr lang="en-US" sz="600" dirty="0" err="1"/>
              <a:t>customerNumber</a:t>
            </a:r>
            <a:r>
              <a:rPr lang="en-US" sz="600" dirty="0"/>
              <a:t>": 363,</a:t>
            </a:r>
          </a:p>
          <a:p>
            <a:pPr marL="0" indent="0">
              <a:buNone/>
            </a:pPr>
            <a:r>
              <a:rPr lang="en-US" sz="600" dirty="0"/>
              <a:t>    "</a:t>
            </a:r>
            <a:r>
              <a:rPr lang="en-US" sz="600" dirty="0" err="1"/>
              <a:t>orderDate</a:t>
            </a:r>
            <a:r>
              <a:rPr lang="en-US" sz="600" dirty="0"/>
              <a:t>": "2003-01-06",</a:t>
            </a:r>
          </a:p>
          <a:p>
            <a:pPr marL="0" indent="0">
              <a:buNone/>
            </a:pPr>
            <a:r>
              <a:rPr lang="en-US" sz="600" dirty="0"/>
              <a:t>    "</a:t>
            </a:r>
            <a:r>
              <a:rPr lang="en-US" sz="600" dirty="0" err="1"/>
              <a:t>requiredDate</a:t>
            </a:r>
            <a:r>
              <a:rPr lang="en-US" sz="600" dirty="0"/>
              <a:t>": "2003-01-13",</a:t>
            </a:r>
          </a:p>
          <a:p>
            <a:pPr marL="0" indent="0">
              <a:buNone/>
            </a:pPr>
            <a:r>
              <a:rPr lang="en-US" sz="600" dirty="0"/>
              <a:t>    "</a:t>
            </a:r>
            <a:r>
              <a:rPr lang="en-US" sz="600" dirty="0" err="1"/>
              <a:t>shippedDate</a:t>
            </a:r>
            <a:r>
              <a:rPr lang="en-US" sz="600" dirty="0"/>
              <a:t>": "2003-01-10",</a:t>
            </a:r>
          </a:p>
          <a:p>
            <a:pPr marL="0" indent="0">
              <a:buNone/>
            </a:pPr>
            <a:r>
              <a:rPr lang="en-US" sz="600" dirty="0"/>
              <a:t>    "status": "Shipped",</a:t>
            </a:r>
          </a:p>
          <a:p>
            <a:pPr marL="0" indent="0">
              <a:buNone/>
            </a:pPr>
            <a:r>
              <a:rPr lang="en-US" sz="600" dirty="0"/>
              <a:t>    "</a:t>
            </a:r>
            <a:r>
              <a:rPr lang="en-US" sz="600" dirty="0" err="1"/>
              <a:t>orderDetails</a:t>
            </a: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1,</a:t>
            </a:r>
          </a:p>
          <a:p>
            <a:pPr marL="0" indent="0">
              <a:buNone/>
            </a:pPr>
            <a:r>
              <a:rPr lang="en-US" sz="600" dirty="0"/>
              <a:t>        "</a:t>
            </a:r>
            <a:r>
              <a:rPr lang="en-US" sz="600" dirty="0" err="1"/>
              <a:t>productCode</a:t>
            </a:r>
            <a:r>
              <a:rPr lang="en-US" sz="600" dirty="0"/>
              <a:t>": "S24_3969",</a:t>
            </a:r>
          </a:p>
          <a:p>
            <a:pPr marL="0" indent="0">
              <a:buNone/>
            </a:pPr>
            <a:r>
              <a:rPr lang="en-US" sz="600" dirty="0"/>
              <a:t>        "</a:t>
            </a:r>
            <a:r>
              <a:rPr lang="en-US" sz="600" dirty="0" err="1"/>
              <a:t>quantityOrdered</a:t>
            </a:r>
            <a:r>
              <a:rPr lang="en-US" sz="600" dirty="0"/>
              <a:t>": 49,</a:t>
            </a:r>
          </a:p>
          <a:p>
            <a:pPr marL="0" indent="0">
              <a:buNone/>
            </a:pPr>
            <a:r>
              <a:rPr lang="en-US" sz="600" dirty="0"/>
              <a:t>        "</a:t>
            </a:r>
            <a:r>
              <a:rPr lang="en-US" sz="600" dirty="0" err="1"/>
              <a:t>priceEach</a:t>
            </a:r>
            <a:r>
              <a:rPr lang="en-US" sz="600" dirty="0"/>
              <a:t>": "35.29"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2,</a:t>
            </a:r>
          </a:p>
          <a:p>
            <a:pPr marL="0" indent="0">
              <a:buNone/>
            </a:pPr>
            <a:r>
              <a:rPr lang="en-US" sz="600" dirty="0"/>
              <a:t>        "</a:t>
            </a:r>
            <a:r>
              <a:rPr lang="en-US" sz="600" dirty="0" err="1"/>
              <a:t>productCode</a:t>
            </a:r>
            <a:r>
              <a:rPr lang="en-US" sz="600" dirty="0"/>
              <a:t>": "S18_2248",</a:t>
            </a:r>
          </a:p>
          <a:p>
            <a:pPr marL="0" indent="0">
              <a:buNone/>
            </a:pPr>
            <a:r>
              <a:rPr lang="en-US" sz="600" dirty="0"/>
              <a:t>        "</a:t>
            </a:r>
            <a:r>
              <a:rPr lang="en-US" sz="600" dirty="0" err="1"/>
              <a:t>quantityOrdered</a:t>
            </a:r>
            <a:r>
              <a:rPr lang="en-US" sz="600" dirty="0"/>
              <a:t>": 50,</a:t>
            </a:r>
          </a:p>
          <a:p>
            <a:pPr marL="0" indent="0">
              <a:buNone/>
            </a:pPr>
            <a:r>
              <a:rPr lang="en-US" sz="600" dirty="0"/>
              <a:t>        "</a:t>
            </a:r>
            <a:r>
              <a:rPr lang="en-US" sz="600" dirty="0" err="1"/>
              <a:t>priceEach</a:t>
            </a:r>
            <a:r>
              <a:rPr lang="en-US" sz="600" dirty="0"/>
              <a:t>": "55.09"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3,</a:t>
            </a:r>
          </a:p>
          <a:p>
            <a:pPr marL="0" indent="0">
              <a:buNone/>
            </a:pPr>
            <a:r>
              <a:rPr lang="en-US" sz="600" dirty="0"/>
              <a:t>        "</a:t>
            </a:r>
            <a:r>
              <a:rPr lang="en-US" sz="600" dirty="0" err="1"/>
              <a:t>productCode</a:t>
            </a:r>
            <a:r>
              <a:rPr lang="en-US" sz="600" dirty="0"/>
              <a:t>": "S18_1749",</a:t>
            </a:r>
          </a:p>
          <a:p>
            <a:pPr marL="0" indent="0">
              <a:buNone/>
            </a:pPr>
            <a:r>
              <a:rPr lang="en-US" sz="600" dirty="0"/>
              <a:t>        "</a:t>
            </a:r>
            <a:r>
              <a:rPr lang="en-US" sz="600" dirty="0" err="1"/>
              <a:t>quantityOrdered</a:t>
            </a:r>
            <a:r>
              <a:rPr lang="en-US" sz="600" dirty="0"/>
              <a:t>": 30,</a:t>
            </a:r>
          </a:p>
          <a:p>
            <a:pPr marL="0" indent="0">
              <a:buNone/>
            </a:pPr>
            <a:r>
              <a:rPr lang="en-US" sz="600" dirty="0"/>
              <a:t>        "</a:t>
            </a:r>
            <a:r>
              <a:rPr lang="en-US" sz="600" dirty="0" err="1"/>
              <a:t>priceEach</a:t>
            </a:r>
            <a:r>
              <a:rPr lang="en-US" sz="600" dirty="0"/>
              <a:t>": "136.00"</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4,</a:t>
            </a:r>
          </a:p>
          <a:p>
            <a:pPr marL="0" indent="0">
              <a:buNone/>
            </a:pPr>
            <a:r>
              <a:rPr lang="en-US" sz="600" dirty="0"/>
              <a:t>        "</a:t>
            </a:r>
            <a:r>
              <a:rPr lang="en-US" sz="600" dirty="0" err="1"/>
              <a:t>productCode</a:t>
            </a:r>
            <a:r>
              <a:rPr lang="en-US" sz="600" dirty="0"/>
              <a:t>": "S18_4409",</a:t>
            </a:r>
          </a:p>
          <a:p>
            <a:pPr marL="0" indent="0">
              <a:buNone/>
            </a:pPr>
            <a:r>
              <a:rPr lang="en-US" sz="600" dirty="0"/>
              <a:t>        "</a:t>
            </a:r>
            <a:r>
              <a:rPr lang="en-US" sz="600" dirty="0" err="1"/>
              <a:t>quantityOrdered</a:t>
            </a:r>
            <a:r>
              <a:rPr lang="en-US" sz="600" dirty="0"/>
              <a:t>": 22,</a:t>
            </a:r>
          </a:p>
          <a:p>
            <a:pPr marL="0" indent="0">
              <a:buNone/>
            </a:pPr>
            <a:r>
              <a:rPr lang="en-US" sz="600" dirty="0"/>
              <a:t>        "</a:t>
            </a:r>
            <a:r>
              <a:rPr lang="en-US" sz="600" dirty="0" err="1"/>
              <a:t>priceEach</a:t>
            </a:r>
            <a:r>
              <a:rPr lang="en-US" sz="600" dirty="0"/>
              <a:t>": "75.46"</a:t>
            </a:r>
          </a:p>
          <a:p>
            <a:pPr marL="0" indent="0">
              <a:buNone/>
            </a:pPr>
            <a:r>
              <a:rPr lang="en-US" sz="600" dirty="0"/>
              <a:t>      }</a:t>
            </a:r>
          </a:p>
          <a:p>
            <a:pPr marL="0" indent="0">
              <a:buNone/>
            </a:pPr>
            <a:r>
              <a:rPr lang="en-US" sz="600" dirty="0"/>
              <a:t>    ]</a:t>
            </a:r>
          </a:p>
          <a:p>
            <a:pPr marL="0" indent="0">
              <a:buNone/>
            </a:pPr>
            <a:r>
              <a:rPr lang="en-US" sz="600" dirty="0"/>
              <a:t>  }</a:t>
            </a:r>
          </a:p>
        </p:txBody>
      </p:sp>
      <p:sp>
        <p:nvSpPr>
          <p:cNvPr id="3" name="Title 2">
            <a:extLst>
              <a:ext uri="{FF2B5EF4-FFF2-40B4-BE49-F238E27FC236}">
                <a16:creationId xmlns:a16="http://schemas.microsoft.com/office/drawing/2014/main" id="{6231DC21-D152-D844-82B6-C05A176A84B4}"/>
              </a:ext>
            </a:extLst>
          </p:cNvPr>
          <p:cNvSpPr>
            <a:spLocks noGrp="1"/>
          </p:cNvSpPr>
          <p:nvPr>
            <p:ph type="title"/>
          </p:nvPr>
        </p:nvSpPr>
        <p:spPr/>
        <p:txBody>
          <a:bodyPr/>
          <a:lstStyle/>
          <a:p>
            <a:r>
              <a:rPr lang="en-US" dirty="0" err="1"/>
              <a:t>Datamodel</a:t>
            </a:r>
            <a:r>
              <a:rPr lang="en-US" dirty="0"/>
              <a:t> Impedance Match/Mismatch</a:t>
            </a:r>
          </a:p>
        </p:txBody>
      </p:sp>
      <p:pic>
        <p:nvPicPr>
          <p:cNvPr id="4" name="Picture 3">
            <a:extLst>
              <a:ext uri="{FF2B5EF4-FFF2-40B4-BE49-F238E27FC236}">
                <a16:creationId xmlns:a16="http://schemas.microsoft.com/office/drawing/2014/main" id="{057C727E-67D9-204B-998A-7A534A5AAEAF}"/>
              </a:ext>
            </a:extLst>
          </p:cNvPr>
          <p:cNvPicPr>
            <a:picLocks noChangeAspect="1"/>
          </p:cNvPicPr>
          <p:nvPr/>
        </p:nvPicPr>
        <p:blipFill>
          <a:blip r:embed="rId2"/>
          <a:stretch>
            <a:fillRect/>
          </a:stretch>
        </p:blipFill>
        <p:spPr>
          <a:xfrm>
            <a:off x="1981199" y="590550"/>
            <a:ext cx="6858000" cy="688068"/>
          </a:xfrm>
          <a:prstGeom prst="rect">
            <a:avLst/>
          </a:prstGeom>
        </p:spPr>
      </p:pic>
      <p:pic>
        <p:nvPicPr>
          <p:cNvPr id="5" name="Picture 4">
            <a:extLst>
              <a:ext uri="{FF2B5EF4-FFF2-40B4-BE49-F238E27FC236}">
                <a16:creationId xmlns:a16="http://schemas.microsoft.com/office/drawing/2014/main" id="{35A4664C-33A0-254E-AC37-C9FE3F582BD5}"/>
              </a:ext>
            </a:extLst>
          </p:cNvPr>
          <p:cNvPicPr>
            <a:picLocks noChangeAspect="1"/>
          </p:cNvPicPr>
          <p:nvPr/>
        </p:nvPicPr>
        <p:blipFill>
          <a:blip r:embed="rId3"/>
          <a:stretch>
            <a:fillRect/>
          </a:stretch>
        </p:blipFill>
        <p:spPr>
          <a:xfrm>
            <a:off x="3505200" y="1484073"/>
            <a:ext cx="2187545" cy="2939621"/>
          </a:xfrm>
          <a:prstGeom prst="rect">
            <a:avLst/>
          </a:prstGeom>
        </p:spPr>
      </p:pic>
      <p:sp>
        <p:nvSpPr>
          <p:cNvPr id="6" name="Bent Arrow 5">
            <a:extLst>
              <a:ext uri="{FF2B5EF4-FFF2-40B4-BE49-F238E27FC236}">
                <a16:creationId xmlns:a16="http://schemas.microsoft.com/office/drawing/2014/main" id="{E6610251-D374-804A-B918-5BE1601A59FE}"/>
              </a:ext>
            </a:extLst>
          </p:cNvPr>
          <p:cNvSpPr/>
          <p:nvPr/>
        </p:nvSpPr>
        <p:spPr>
          <a:xfrm rot="10800000">
            <a:off x="5943600" y="1248219"/>
            <a:ext cx="914400" cy="1185001"/>
          </a:xfrm>
          <a:prstGeom prst="bentArrow">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Right Arrow 6">
            <a:extLst>
              <a:ext uri="{FF2B5EF4-FFF2-40B4-BE49-F238E27FC236}">
                <a16:creationId xmlns:a16="http://schemas.microsoft.com/office/drawing/2014/main" id="{E885CF33-0903-BB44-8887-17597C3F9C20}"/>
              </a:ext>
            </a:extLst>
          </p:cNvPr>
          <p:cNvSpPr/>
          <p:nvPr/>
        </p:nvSpPr>
        <p:spPr>
          <a:xfrm>
            <a:off x="1447800" y="2419350"/>
            <a:ext cx="2057400" cy="685800"/>
          </a:xfrm>
          <a:prstGeom prst="leftRight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More Natural Mapping</a:t>
            </a:r>
          </a:p>
        </p:txBody>
      </p:sp>
      <p:sp>
        <p:nvSpPr>
          <p:cNvPr id="8" name="Rectangle 7">
            <a:extLst>
              <a:ext uri="{FF2B5EF4-FFF2-40B4-BE49-F238E27FC236}">
                <a16:creationId xmlns:a16="http://schemas.microsoft.com/office/drawing/2014/main" id="{6BFA33BF-0ED2-354F-98A4-E583784234EC}"/>
              </a:ext>
            </a:extLst>
          </p:cNvPr>
          <p:cNvSpPr/>
          <p:nvPr/>
        </p:nvSpPr>
        <p:spPr>
          <a:xfrm>
            <a:off x="5747868" y="2571750"/>
            <a:ext cx="3352800" cy="1754326"/>
          </a:xfrm>
          <a:prstGeom prst="rect">
            <a:avLst/>
          </a:prstGeom>
        </p:spPr>
        <p:txBody>
          <a:bodyPr wrap="square">
            <a:spAutoFit/>
          </a:bodyPr>
          <a:lstStyle/>
          <a:p>
            <a:r>
              <a:rPr lang="en-US" sz="1200" b="1" dirty="0">
                <a:solidFill>
                  <a:srgbClr val="FF0000"/>
                </a:solidFill>
                <a:latin typeface="urw-din"/>
              </a:rPr>
              <a:t>Impedance mismatch </a:t>
            </a:r>
            <a:r>
              <a:rPr lang="en-US" sz="1200" dirty="0">
                <a:solidFill>
                  <a:srgbClr val="FF0000"/>
                </a:solidFill>
                <a:latin typeface="urw-din"/>
              </a:rPr>
              <a:t>is the term used to refer to the problems that occurs due to differences between the database model and the programming language model. The practical relational model has 3 components these are:</a:t>
            </a:r>
          </a:p>
          <a:p>
            <a:pPr marL="685800" lvl="1" indent="-228600">
              <a:buFont typeface="+mj-lt"/>
              <a:buAutoNum type="arabicPeriod"/>
            </a:pPr>
            <a:r>
              <a:rPr lang="en-US" sz="1200" dirty="0">
                <a:solidFill>
                  <a:srgbClr val="FF0000"/>
                </a:solidFill>
                <a:latin typeface="urw-din"/>
              </a:rPr>
              <a:t>Attributes and their data types</a:t>
            </a:r>
          </a:p>
          <a:p>
            <a:pPr marL="685800" lvl="1" indent="-228600">
              <a:buFont typeface="+mj-lt"/>
              <a:buAutoNum type="arabicPeriod"/>
            </a:pPr>
            <a:r>
              <a:rPr lang="en-US" sz="1200" dirty="0">
                <a:solidFill>
                  <a:srgbClr val="FF0000"/>
                </a:solidFill>
                <a:latin typeface="urw-din"/>
              </a:rPr>
              <a:t>Tuples</a:t>
            </a:r>
          </a:p>
          <a:p>
            <a:pPr marL="685800" lvl="1" indent="-228600">
              <a:buFont typeface="+mj-lt"/>
              <a:buAutoNum type="arabicPeriod"/>
            </a:pPr>
            <a:r>
              <a:rPr lang="en-US" sz="1200" dirty="0">
                <a:solidFill>
                  <a:srgbClr val="FF0000"/>
                </a:solidFill>
                <a:latin typeface="urw-din"/>
              </a:rPr>
              <a:t>Tables/collections/sets</a:t>
            </a:r>
          </a:p>
          <a:p>
            <a:pPr marL="685800" lvl="1" indent="-228600">
              <a:buFont typeface="+mj-lt"/>
              <a:buAutoNum type="arabicPeriod"/>
            </a:pPr>
            <a:r>
              <a:rPr lang="en-US" sz="1200" dirty="0">
                <a:solidFill>
                  <a:srgbClr val="FF0000"/>
                </a:solidFill>
                <a:latin typeface="urw-din"/>
              </a:rPr>
              <a:t>Relationships</a:t>
            </a:r>
          </a:p>
        </p:txBody>
      </p:sp>
    </p:spTree>
    <p:extLst>
      <p:ext uri="{BB962C8B-B14F-4D97-AF65-F5344CB8AC3E}">
        <p14:creationId xmlns:p14="http://schemas.microsoft.com/office/powerpoint/2010/main" val="415760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HWs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ABDAE9-B58D-A84F-A05D-0132BB150BFF}"/>
              </a:ext>
            </a:extLst>
          </p:cNvPr>
          <p:cNvSpPr>
            <a:spLocks noGrp="1"/>
          </p:cNvSpPr>
          <p:nvPr>
            <p:ph idx="1"/>
          </p:nvPr>
        </p:nvSpPr>
        <p:spPr>
          <a:xfrm>
            <a:off x="152400" y="590550"/>
            <a:ext cx="8839200" cy="762000"/>
          </a:xfrm>
        </p:spPr>
        <p:txBody>
          <a:bodyPr/>
          <a:lstStyle/>
          <a:p>
            <a:r>
              <a:rPr lang="en-US" dirty="0"/>
              <a:t>Switch to the notebook.</a:t>
            </a:r>
          </a:p>
          <a:p>
            <a:r>
              <a:rPr lang="en-US" dirty="0"/>
              <a:t>But first, ... How does Don use MongoDB?</a:t>
            </a:r>
          </a:p>
        </p:txBody>
      </p:sp>
      <p:sp>
        <p:nvSpPr>
          <p:cNvPr id="3" name="Title 2">
            <a:extLst>
              <a:ext uri="{FF2B5EF4-FFF2-40B4-BE49-F238E27FC236}">
                <a16:creationId xmlns:a16="http://schemas.microsoft.com/office/drawing/2014/main" id="{FC0D3AC3-3605-CC4D-B0B2-A2BC15408C30}"/>
              </a:ext>
            </a:extLst>
          </p:cNvPr>
          <p:cNvSpPr>
            <a:spLocks noGrp="1"/>
          </p:cNvSpPr>
          <p:nvPr>
            <p:ph type="title"/>
          </p:nvPr>
        </p:nvSpPr>
        <p:spPr/>
        <p:txBody>
          <a:bodyPr/>
          <a:lstStyle/>
          <a:p>
            <a:r>
              <a:rPr lang="en-US" dirty="0"/>
              <a:t>Let’s Do Some Examples</a:t>
            </a:r>
          </a:p>
        </p:txBody>
      </p:sp>
      <p:pic>
        <p:nvPicPr>
          <p:cNvPr id="4" name="Picture 3">
            <a:extLst>
              <a:ext uri="{FF2B5EF4-FFF2-40B4-BE49-F238E27FC236}">
                <a16:creationId xmlns:a16="http://schemas.microsoft.com/office/drawing/2014/main" id="{15D3BD1B-BA37-F648-B1B6-379CDEE0C1BA}"/>
              </a:ext>
            </a:extLst>
          </p:cNvPr>
          <p:cNvPicPr>
            <a:picLocks noChangeAspect="1"/>
          </p:cNvPicPr>
          <p:nvPr/>
        </p:nvPicPr>
        <p:blipFill>
          <a:blip r:embed="rId2"/>
          <a:stretch>
            <a:fillRect/>
          </a:stretch>
        </p:blipFill>
        <p:spPr>
          <a:xfrm>
            <a:off x="533400" y="1385001"/>
            <a:ext cx="6781800" cy="3018394"/>
          </a:xfrm>
          <a:prstGeom prst="rect">
            <a:avLst/>
          </a:prstGeom>
        </p:spPr>
      </p:pic>
    </p:spTree>
    <p:extLst>
      <p:ext uri="{BB962C8B-B14F-4D97-AF65-F5344CB8AC3E}">
        <p14:creationId xmlns:p14="http://schemas.microsoft.com/office/powerpoint/2010/main" val="1286849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73522</TotalTime>
  <Words>5781</Words>
  <Application>Microsoft Macintosh PowerPoint</Application>
  <PresentationFormat>On-screen Show (16:9)</PresentationFormat>
  <Paragraphs>685</Paragraphs>
  <Slides>84</Slides>
  <Notes>38</Notes>
  <HiddenSlides>2</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84</vt:i4>
      </vt:variant>
    </vt:vector>
  </HeadingPairs>
  <TitlesOfParts>
    <vt:vector size="104" baseType="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urw-din</vt:lpstr>
      <vt:lpstr>Webdings</vt:lpstr>
      <vt:lpstr>Wingdings</vt:lpstr>
      <vt:lpstr>Office Theme</vt:lpstr>
      <vt:lpstr>2_Office Theme</vt:lpstr>
      <vt:lpstr>5_db-5-grey</vt:lpstr>
      <vt:lpstr>Dell_16x9_Template</vt:lpstr>
      <vt:lpstr>3_Office Theme</vt:lpstr>
      <vt:lpstr>PowerPoint Presentation</vt:lpstr>
      <vt:lpstr>PowerPoint Presentation</vt:lpstr>
      <vt:lpstr>Today’s Contents</vt:lpstr>
      <vt:lpstr>PowerPoint Presentation</vt:lpstr>
      <vt:lpstr>Homework and Exams</vt:lpstr>
      <vt:lpstr>PowerPoint Presentation</vt:lpstr>
      <vt:lpstr>Course Modules – Reminder</vt:lpstr>
      <vt:lpstr>PowerPoint Presentation</vt:lpstr>
      <vt:lpstr>Module II – DBMS Architecture and Implementation</vt:lpstr>
      <vt:lpstr>Module II – DBMS Architecture and Implementation</vt:lpstr>
      <vt:lpstr>DBMS Arch.</vt:lpstr>
      <vt:lpstr>PowerPoint Presentation</vt:lpstr>
      <vt:lpstr>PowerPoint Presentation</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Data Modeling Concepts and REST</vt:lpstr>
      <vt:lpstr>REST and Resources</vt:lpstr>
      <vt:lpstr>URLs</vt:lpstr>
      <vt:lpstr>Simplistic, Conceptual Mapping (Examples)</vt:lpstr>
      <vt:lpstr>PUT, DELETE, UPDATE</vt:lpstr>
      <vt:lpstr>Simplistic, Conceptual Mapping (Examples)</vt:lpstr>
      <vt:lpstr>REST Application Structure</vt:lpstr>
      <vt:lpstr>SOLID (SW) Design Principle</vt:lpstr>
      <vt:lpstr>PowerPoint Presentation</vt:lpstr>
      <vt:lpstr>One Taxonomy</vt:lpstr>
      <vt:lpstr>Simplistic Classification (https://medium.com/swlh/4-types-of-nosql-databases-d88ad21f7d3b)</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Datamodel Impedance Match/Mismatch</vt:lpstr>
      <vt:lpstr>More Fun – Data Types</vt:lpstr>
      <vt:lpstr>(Some) MongoDB CRUD Operations</vt:lpstr>
      <vt:lpstr>(Some) MongdoDB Pipeline Operators</vt:lpstr>
      <vt:lpstr>MongoDB Checkpoint</vt:lpstr>
      <vt:lpstr>Let’s Do Some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609</cp:revision>
  <cp:lastPrinted>2021-09-23T10:10:07Z</cp:lastPrinted>
  <dcterms:created xsi:type="dcterms:W3CDTF">2010-04-12T23:12:02Z</dcterms:created>
  <dcterms:modified xsi:type="dcterms:W3CDTF">2022-03-31T20:44:29Z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